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Allerta Stencil" charset="1" panose="00000000000000000000"/>
      <p:regular r:id="rId17"/>
    </p:embeddedFont>
    <p:embeddedFont>
      <p:font typeface="Poppins" charset="1" panose="00000500000000000000"/>
      <p:regular r:id="rId18"/>
    </p:embeddedFont>
    <p:embeddedFont>
      <p:font typeface="Proxima Nova" charset="1" panose="020005060300000200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5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5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5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03847" y="-1736945"/>
            <a:ext cx="19495695" cy="10066868"/>
          </a:xfrm>
          <a:custGeom>
            <a:avLst/>
            <a:gdLst/>
            <a:ahLst/>
            <a:cxnLst/>
            <a:rect r="r" b="b" t="t" l="l"/>
            <a:pathLst>
              <a:path h="10066868" w="19495695">
                <a:moveTo>
                  <a:pt x="0" y="0"/>
                </a:moveTo>
                <a:lnTo>
                  <a:pt x="19495694" y="0"/>
                </a:lnTo>
                <a:lnTo>
                  <a:pt x="19495694" y="10066868"/>
                </a:lnTo>
                <a:lnTo>
                  <a:pt x="0" y="100668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97252" y="3564149"/>
            <a:ext cx="10535172" cy="769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4570">
                <a:solidFill>
                  <a:srgbClr val="1A5666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Unsupervised Learning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0" y="9802991"/>
            <a:ext cx="18288000" cy="484009"/>
            <a:chOff x="0" y="0"/>
            <a:chExt cx="4816593" cy="1274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27476"/>
            </a:xfrm>
            <a:custGeom>
              <a:avLst/>
              <a:gdLst/>
              <a:ahLst/>
              <a:cxnLst/>
              <a:rect r="r" b="b" t="t" l="l"/>
              <a:pathLst>
                <a:path h="12747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7476"/>
                  </a:lnTo>
                  <a:lnTo>
                    <a:pt x="0" y="127476"/>
                  </a:lnTo>
                  <a:close/>
                </a:path>
              </a:pathLst>
            </a:custGeom>
            <a:solidFill>
              <a:srgbClr val="FFFFFF">
                <a:alpha val="4588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165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779746" y="4706420"/>
            <a:ext cx="9705356" cy="5580580"/>
          </a:xfrm>
          <a:custGeom>
            <a:avLst/>
            <a:gdLst/>
            <a:ahLst/>
            <a:cxnLst/>
            <a:rect r="r" b="b" t="t" l="l"/>
            <a:pathLst>
              <a:path h="5580580" w="9705356">
                <a:moveTo>
                  <a:pt x="0" y="0"/>
                </a:moveTo>
                <a:lnTo>
                  <a:pt x="9705356" y="0"/>
                </a:lnTo>
                <a:lnTo>
                  <a:pt x="9705356" y="5580580"/>
                </a:lnTo>
                <a:lnTo>
                  <a:pt x="0" y="55805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097252" y="1901130"/>
            <a:ext cx="12706955" cy="2757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65"/>
              </a:lnSpc>
            </a:pPr>
            <a:r>
              <a:rPr lang="en-US" sz="7689">
                <a:solidFill>
                  <a:srgbClr val="1A5666"/>
                </a:solidFill>
                <a:latin typeface="Poppins"/>
                <a:ea typeface="Poppins"/>
                <a:cs typeface="Poppins"/>
                <a:sym typeface="Poppins"/>
              </a:rPr>
              <a:t>Fashion MNIST Clustering</a:t>
            </a:r>
          </a:p>
          <a:p>
            <a:pPr algn="l">
              <a:lnSpc>
                <a:spcPts val="10765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1303505">
            <a:off x="-4858502" y="3406029"/>
            <a:ext cx="7406109" cy="5350914"/>
          </a:xfrm>
          <a:custGeom>
            <a:avLst/>
            <a:gdLst/>
            <a:ahLst/>
            <a:cxnLst/>
            <a:rect r="r" b="b" t="t" l="l"/>
            <a:pathLst>
              <a:path h="5350914" w="7406109">
                <a:moveTo>
                  <a:pt x="0" y="0"/>
                </a:moveTo>
                <a:lnTo>
                  <a:pt x="7406109" y="0"/>
                </a:lnTo>
                <a:lnTo>
                  <a:pt x="7406109" y="5350914"/>
                </a:lnTo>
                <a:lnTo>
                  <a:pt x="0" y="53509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119137">
            <a:off x="15959831" y="2125174"/>
            <a:ext cx="6565354" cy="4743469"/>
          </a:xfrm>
          <a:custGeom>
            <a:avLst/>
            <a:gdLst/>
            <a:ahLst/>
            <a:cxnLst/>
            <a:rect r="r" b="b" t="t" l="l"/>
            <a:pathLst>
              <a:path h="4743469" w="6565354">
                <a:moveTo>
                  <a:pt x="0" y="0"/>
                </a:moveTo>
                <a:lnTo>
                  <a:pt x="6565354" y="0"/>
                </a:lnTo>
                <a:lnTo>
                  <a:pt x="6565354" y="4743469"/>
                </a:lnTo>
                <a:lnTo>
                  <a:pt x="0" y="4743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3999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60106" y="3164750"/>
            <a:ext cx="20069085" cy="14924101"/>
          </a:xfrm>
          <a:custGeom>
            <a:avLst/>
            <a:gdLst/>
            <a:ahLst/>
            <a:cxnLst/>
            <a:rect r="r" b="b" t="t" l="l"/>
            <a:pathLst>
              <a:path h="14924101" w="20069085">
                <a:moveTo>
                  <a:pt x="0" y="0"/>
                </a:moveTo>
                <a:lnTo>
                  <a:pt x="20069085" y="0"/>
                </a:lnTo>
                <a:lnTo>
                  <a:pt x="20069085" y="14924101"/>
                </a:lnTo>
                <a:lnTo>
                  <a:pt x="0" y="149241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40270" y="0"/>
            <a:ext cx="16642100" cy="9716450"/>
            <a:chOff x="0" y="0"/>
            <a:chExt cx="4383104" cy="25590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383105" cy="2559065"/>
            </a:xfrm>
            <a:custGeom>
              <a:avLst/>
              <a:gdLst/>
              <a:ahLst/>
              <a:cxnLst/>
              <a:rect r="r" b="b" t="t" l="l"/>
              <a:pathLst>
                <a:path h="2559065" w="4383105">
                  <a:moveTo>
                    <a:pt x="23725" y="0"/>
                  </a:moveTo>
                  <a:lnTo>
                    <a:pt x="4359379" y="0"/>
                  </a:lnTo>
                  <a:cubicBezTo>
                    <a:pt x="4372482" y="0"/>
                    <a:pt x="4383105" y="10622"/>
                    <a:pt x="4383105" y="23725"/>
                  </a:cubicBezTo>
                  <a:lnTo>
                    <a:pt x="4383105" y="2535340"/>
                  </a:lnTo>
                  <a:cubicBezTo>
                    <a:pt x="4383105" y="2548443"/>
                    <a:pt x="4372482" y="2559065"/>
                    <a:pt x="4359379" y="2559065"/>
                  </a:cubicBezTo>
                  <a:lnTo>
                    <a:pt x="23725" y="2559065"/>
                  </a:lnTo>
                  <a:cubicBezTo>
                    <a:pt x="10622" y="2559065"/>
                    <a:pt x="0" y="2548443"/>
                    <a:pt x="0" y="2535340"/>
                  </a:cubicBezTo>
                  <a:lnTo>
                    <a:pt x="0" y="23725"/>
                  </a:lnTo>
                  <a:cubicBezTo>
                    <a:pt x="0" y="10622"/>
                    <a:pt x="10622" y="0"/>
                    <a:pt x="2372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8FBFF">
                    <a:alpha val="58000"/>
                  </a:srgbClr>
                </a:gs>
                <a:gs pos="100000">
                  <a:srgbClr val="3F9FAF">
                    <a:alpha val="58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383104" cy="25971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9802991"/>
            <a:ext cx="18288000" cy="484009"/>
            <a:chOff x="0" y="0"/>
            <a:chExt cx="4816593" cy="12747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127476"/>
            </a:xfrm>
            <a:custGeom>
              <a:avLst/>
              <a:gdLst/>
              <a:ahLst/>
              <a:cxnLst/>
              <a:rect r="r" b="b" t="t" l="l"/>
              <a:pathLst>
                <a:path h="12747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7476"/>
                  </a:lnTo>
                  <a:lnTo>
                    <a:pt x="0" y="127476"/>
                  </a:lnTo>
                  <a:close/>
                </a:path>
              </a:pathLst>
            </a:custGeom>
            <a:solidFill>
              <a:srgbClr val="FFFFFF">
                <a:alpha val="45882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816593" cy="165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1564075" y="-3491245"/>
            <a:ext cx="8144904" cy="5884693"/>
          </a:xfrm>
          <a:custGeom>
            <a:avLst/>
            <a:gdLst/>
            <a:ahLst/>
            <a:cxnLst/>
            <a:rect r="r" b="b" t="t" l="l"/>
            <a:pathLst>
              <a:path h="5884693" w="8144904">
                <a:moveTo>
                  <a:pt x="0" y="0"/>
                </a:moveTo>
                <a:lnTo>
                  <a:pt x="8144904" y="0"/>
                </a:lnTo>
                <a:lnTo>
                  <a:pt x="8144904" y="5884693"/>
                </a:lnTo>
                <a:lnTo>
                  <a:pt x="0" y="58846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42411" y="1028700"/>
            <a:ext cx="7118848" cy="4155628"/>
          </a:xfrm>
          <a:custGeom>
            <a:avLst/>
            <a:gdLst/>
            <a:ahLst/>
            <a:cxnLst/>
            <a:rect r="r" b="b" t="t" l="l"/>
            <a:pathLst>
              <a:path h="4155628" w="7118848">
                <a:moveTo>
                  <a:pt x="0" y="0"/>
                </a:moveTo>
                <a:lnTo>
                  <a:pt x="7118848" y="0"/>
                </a:lnTo>
                <a:lnTo>
                  <a:pt x="7118848" y="4155628"/>
                </a:lnTo>
                <a:lnTo>
                  <a:pt x="0" y="41556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996861" y="1028700"/>
            <a:ext cx="7048908" cy="4114800"/>
          </a:xfrm>
          <a:custGeom>
            <a:avLst/>
            <a:gdLst/>
            <a:ahLst/>
            <a:cxnLst/>
            <a:rect r="r" b="b" t="t" l="l"/>
            <a:pathLst>
              <a:path h="4114800" w="7048908">
                <a:moveTo>
                  <a:pt x="0" y="0"/>
                </a:moveTo>
                <a:lnTo>
                  <a:pt x="7048908" y="0"/>
                </a:lnTo>
                <a:lnTo>
                  <a:pt x="70489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433424" y="5428933"/>
            <a:ext cx="7421152" cy="4332098"/>
          </a:xfrm>
          <a:custGeom>
            <a:avLst/>
            <a:gdLst/>
            <a:ahLst/>
            <a:cxnLst/>
            <a:rect r="r" b="b" t="t" l="l"/>
            <a:pathLst>
              <a:path h="4332098" w="7421152">
                <a:moveTo>
                  <a:pt x="0" y="0"/>
                </a:moveTo>
                <a:lnTo>
                  <a:pt x="7421152" y="0"/>
                </a:lnTo>
                <a:lnTo>
                  <a:pt x="7421152" y="4332097"/>
                </a:lnTo>
                <a:lnTo>
                  <a:pt x="0" y="43320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42411" y="-66675"/>
            <a:ext cx="4842107" cy="1725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19"/>
              </a:lnSpc>
            </a:pPr>
            <a:r>
              <a:rPr lang="en-US" sz="3299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Reconstruction MSE:</a:t>
            </a:r>
          </a:p>
          <a:p>
            <a:pPr algn="just">
              <a:lnSpc>
                <a:spcPts val="4619"/>
              </a:lnSpc>
            </a:pPr>
          </a:p>
          <a:p>
            <a:pPr algn="just">
              <a:lnSpc>
                <a:spcPts val="46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3493161" y="562610"/>
            <a:ext cx="2691358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10 Compenets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175636" y="562610"/>
            <a:ext cx="2691358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50 Compenets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798321" y="5067617"/>
            <a:ext cx="2691358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100 Compenets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8701" y="-3749325"/>
            <a:ext cx="20065402" cy="10361044"/>
          </a:xfrm>
          <a:custGeom>
            <a:avLst/>
            <a:gdLst/>
            <a:ahLst/>
            <a:cxnLst/>
            <a:rect r="r" b="b" t="t" l="l"/>
            <a:pathLst>
              <a:path h="10361044" w="20065402">
                <a:moveTo>
                  <a:pt x="0" y="0"/>
                </a:moveTo>
                <a:lnTo>
                  <a:pt x="20065402" y="0"/>
                </a:lnTo>
                <a:lnTo>
                  <a:pt x="20065402" y="10361043"/>
                </a:lnTo>
                <a:lnTo>
                  <a:pt x="0" y="103610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725971" y="2971099"/>
            <a:ext cx="12836058" cy="5075005"/>
            <a:chOff x="0" y="0"/>
            <a:chExt cx="3380690" cy="133662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80690" cy="1336627"/>
            </a:xfrm>
            <a:custGeom>
              <a:avLst/>
              <a:gdLst/>
              <a:ahLst/>
              <a:cxnLst/>
              <a:rect r="r" b="b" t="t" l="l"/>
              <a:pathLst>
                <a:path h="1336627" w="3380690">
                  <a:moveTo>
                    <a:pt x="30760" y="0"/>
                  </a:moveTo>
                  <a:lnTo>
                    <a:pt x="3349930" y="0"/>
                  </a:lnTo>
                  <a:cubicBezTo>
                    <a:pt x="3366919" y="0"/>
                    <a:pt x="3380690" y="13772"/>
                    <a:pt x="3380690" y="30760"/>
                  </a:cubicBezTo>
                  <a:lnTo>
                    <a:pt x="3380690" y="1305867"/>
                  </a:lnTo>
                  <a:cubicBezTo>
                    <a:pt x="3380690" y="1322855"/>
                    <a:pt x="3366919" y="1336627"/>
                    <a:pt x="3349930" y="1336627"/>
                  </a:cubicBezTo>
                  <a:lnTo>
                    <a:pt x="30760" y="1336627"/>
                  </a:lnTo>
                  <a:cubicBezTo>
                    <a:pt x="13772" y="1336627"/>
                    <a:pt x="0" y="1322855"/>
                    <a:pt x="0" y="1305867"/>
                  </a:cubicBezTo>
                  <a:lnTo>
                    <a:pt x="0" y="30760"/>
                  </a:lnTo>
                  <a:cubicBezTo>
                    <a:pt x="0" y="13772"/>
                    <a:pt x="13772" y="0"/>
                    <a:pt x="3076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8FBFF">
                    <a:alpha val="58000"/>
                  </a:srgbClr>
                </a:gs>
                <a:gs pos="100000">
                  <a:srgbClr val="3F9FAF">
                    <a:alpha val="58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380690" cy="13747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538998" y="4374926"/>
            <a:ext cx="9210005" cy="246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Summary:</a:t>
            </a:r>
          </a:p>
          <a:p>
            <a:pPr algn="just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10 natural clusters exist but with overlaps.</a:t>
            </a:r>
          </a:p>
          <a:p>
            <a:pPr algn="just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Confusion occurs in visually similar categories.</a:t>
            </a:r>
          </a:p>
          <a:p>
            <a:pPr algn="just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Auto-grouping is feasible for broad categories.</a:t>
            </a:r>
          </a:p>
          <a:p>
            <a:pPr algn="just">
              <a:lnSpc>
                <a:spcPts val="391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876414" y="3250187"/>
            <a:ext cx="10535172" cy="762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99"/>
              </a:lnSpc>
            </a:pPr>
            <a:r>
              <a:rPr lang="en-US" sz="4570">
                <a:solidFill>
                  <a:srgbClr val="1A5666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Conclusion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0" y="9802991"/>
            <a:ext cx="18288000" cy="484009"/>
            <a:chOff x="0" y="0"/>
            <a:chExt cx="4816593" cy="12747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16592" cy="127476"/>
            </a:xfrm>
            <a:custGeom>
              <a:avLst/>
              <a:gdLst/>
              <a:ahLst/>
              <a:cxnLst/>
              <a:rect r="r" b="b" t="t" l="l"/>
              <a:pathLst>
                <a:path h="12747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7476"/>
                  </a:lnTo>
                  <a:lnTo>
                    <a:pt x="0" y="127476"/>
                  </a:lnTo>
                  <a:close/>
                </a:path>
              </a:pathLst>
            </a:custGeom>
            <a:solidFill>
              <a:srgbClr val="FFFFFF">
                <a:alpha val="45882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816593" cy="165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2137859" y="5916490"/>
            <a:ext cx="5308605" cy="3835467"/>
          </a:xfrm>
          <a:custGeom>
            <a:avLst/>
            <a:gdLst/>
            <a:ahLst/>
            <a:cxnLst/>
            <a:rect r="r" b="b" t="t" l="l"/>
            <a:pathLst>
              <a:path h="3835467" w="5308605">
                <a:moveTo>
                  <a:pt x="0" y="0"/>
                </a:moveTo>
                <a:lnTo>
                  <a:pt x="5308605" y="0"/>
                </a:lnTo>
                <a:lnTo>
                  <a:pt x="5308605" y="3835468"/>
                </a:lnTo>
                <a:lnTo>
                  <a:pt x="0" y="38354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275933" y="2616104"/>
            <a:ext cx="6024134" cy="4352437"/>
          </a:xfrm>
          <a:custGeom>
            <a:avLst/>
            <a:gdLst/>
            <a:ahLst/>
            <a:cxnLst/>
            <a:rect r="r" b="b" t="t" l="l"/>
            <a:pathLst>
              <a:path h="4352437" w="6024134">
                <a:moveTo>
                  <a:pt x="0" y="0"/>
                </a:moveTo>
                <a:lnTo>
                  <a:pt x="6024134" y="0"/>
                </a:lnTo>
                <a:lnTo>
                  <a:pt x="6024134" y="4352436"/>
                </a:lnTo>
                <a:lnTo>
                  <a:pt x="0" y="43524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999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66880" y="-1177457"/>
            <a:ext cx="11333728" cy="13434375"/>
          </a:xfrm>
          <a:custGeom>
            <a:avLst/>
            <a:gdLst/>
            <a:ahLst/>
            <a:cxnLst/>
            <a:rect r="r" b="b" t="t" l="l"/>
            <a:pathLst>
              <a:path h="13434375" w="11333728">
                <a:moveTo>
                  <a:pt x="0" y="0"/>
                </a:moveTo>
                <a:lnTo>
                  <a:pt x="11333727" y="0"/>
                </a:lnTo>
                <a:lnTo>
                  <a:pt x="11333727" y="13434375"/>
                </a:lnTo>
                <a:lnTo>
                  <a:pt x="0" y="134343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438776"/>
            <a:ext cx="6900593" cy="6201908"/>
          </a:xfrm>
          <a:custGeom>
            <a:avLst/>
            <a:gdLst/>
            <a:ahLst/>
            <a:cxnLst/>
            <a:rect r="r" b="b" t="t" l="l"/>
            <a:pathLst>
              <a:path h="6201908" w="6900593">
                <a:moveTo>
                  <a:pt x="0" y="0"/>
                </a:moveTo>
                <a:lnTo>
                  <a:pt x="6900593" y="0"/>
                </a:lnTo>
                <a:lnTo>
                  <a:pt x="6900593" y="6201908"/>
                </a:lnTo>
                <a:lnTo>
                  <a:pt x="0" y="62019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929293" y="1535859"/>
            <a:ext cx="9508861" cy="6416705"/>
            <a:chOff x="0" y="0"/>
            <a:chExt cx="2504391" cy="16899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04391" cy="1689996"/>
            </a:xfrm>
            <a:custGeom>
              <a:avLst/>
              <a:gdLst/>
              <a:ahLst/>
              <a:cxnLst/>
              <a:rect r="r" b="b" t="t" l="l"/>
              <a:pathLst>
                <a:path h="1689996" w="2504391">
                  <a:moveTo>
                    <a:pt x="41523" y="0"/>
                  </a:moveTo>
                  <a:lnTo>
                    <a:pt x="2462868" y="0"/>
                  </a:lnTo>
                  <a:cubicBezTo>
                    <a:pt x="2473881" y="0"/>
                    <a:pt x="2484442" y="4375"/>
                    <a:pt x="2492229" y="12162"/>
                  </a:cubicBezTo>
                  <a:cubicBezTo>
                    <a:pt x="2500017" y="19949"/>
                    <a:pt x="2504391" y="30511"/>
                    <a:pt x="2504391" y="41523"/>
                  </a:cubicBezTo>
                  <a:lnTo>
                    <a:pt x="2504391" y="1648473"/>
                  </a:lnTo>
                  <a:cubicBezTo>
                    <a:pt x="2504391" y="1659486"/>
                    <a:pt x="2500017" y="1670047"/>
                    <a:pt x="2492229" y="1677834"/>
                  </a:cubicBezTo>
                  <a:cubicBezTo>
                    <a:pt x="2484442" y="1685622"/>
                    <a:pt x="2473881" y="1689996"/>
                    <a:pt x="2462868" y="1689996"/>
                  </a:cubicBezTo>
                  <a:lnTo>
                    <a:pt x="41523" y="1689996"/>
                  </a:lnTo>
                  <a:cubicBezTo>
                    <a:pt x="30511" y="1689996"/>
                    <a:pt x="19949" y="1685622"/>
                    <a:pt x="12162" y="1677834"/>
                  </a:cubicBezTo>
                  <a:cubicBezTo>
                    <a:pt x="4375" y="1670047"/>
                    <a:pt x="0" y="1659486"/>
                    <a:pt x="0" y="1648473"/>
                  </a:cubicBezTo>
                  <a:lnTo>
                    <a:pt x="0" y="41523"/>
                  </a:lnTo>
                  <a:cubicBezTo>
                    <a:pt x="0" y="30511"/>
                    <a:pt x="4375" y="19949"/>
                    <a:pt x="12162" y="12162"/>
                  </a:cubicBezTo>
                  <a:cubicBezTo>
                    <a:pt x="19949" y="4375"/>
                    <a:pt x="30511" y="0"/>
                    <a:pt x="4152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8FBFF">
                    <a:alpha val="58000"/>
                  </a:srgbClr>
                </a:gs>
                <a:gs pos="100000">
                  <a:srgbClr val="3F9FAF">
                    <a:alpha val="58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504391" cy="1728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466847" y="2903220"/>
            <a:ext cx="8456660" cy="221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Analyze the Fashion MNIST dataset using unsupervised learning techniques.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Determine the natural number of clusters in the data.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Identify which fashion items are most confused and why.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Assess if the model can auto-group new fashion items.</a:t>
            </a:r>
          </a:p>
          <a:p>
            <a:pPr algn="just">
              <a:lnSpc>
                <a:spcPts val="294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466847" y="1917259"/>
            <a:ext cx="5886384" cy="65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2"/>
              </a:lnSpc>
              <a:spcBef>
                <a:spcPct val="0"/>
              </a:spcBef>
            </a:pPr>
            <a:r>
              <a:rPr lang="en-US" sz="4895">
                <a:solidFill>
                  <a:srgbClr val="1A5666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Obje</a:t>
            </a:r>
            <a:r>
              <a:rPr lang="en-US" sz="4895" strike="noStrike" u="none">
                <a:solidFill>
                  <a:srgbClr val="1A5666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ctive: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0" y="9802991"/>
            <a:ext cx="18288000" cy="484009"/>
            <a:chOff x="0" y="0"/>
            <a:chExt cx="4816593" cy="12747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16592" cy="127476"/>
            </a:xfrm>
            <a:custGeom>
              <a:avLst/>
              <a:gdLst/>
              <a:ahLst/>
              <a:cxnLst/>
              <a:rect r="r" b="b" t="t" l="l"/>
              <a:pathLst>
                <a:path h="12747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7476"/>
                  </a:lnTo>
                  <a:lnTo>
                    <a:pt x="0" y="127476"/>
                  </a:lnTo>
                  <a:close/>
                </a:path>
              </a:pathLst>
            </a:custGeom>
            <a:solidFill>
              <a:srgbClr val="FFFFFF">
                <a:alpha val="45882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816593" cy="165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2880075">
            <a:off x="13976623" y="-2004905"/>
            <a:ext cx="6565354" cy="4743469"/>
          </a:xfrm>
          <a:custGeom>
            <a:avLst/>
            <a:gdLst/>
            <a:ahLst/>
            <a:cxnLst/>
            <a:rect r="r" b="b" t="t" l="l"/>
            <a:pathLst>
              <a:path h="4743469" w="6565354">
                <a:moveTo>
                  <a:pt x="0" y="0"/>
                </a:moveTo>
                <a:lnTo>
                  <a:pt x="6565354" y="0"/>
                </a:lnTo>
                <a:lnTo>
                  <a:pt x="6565354" y="4743468"/>
                </a:lnTo>
                <a:lnTo>
                  <a:pt x="0" y="4743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3999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15361" y="3780785"/>
            <a:ext cx="11885100" cy="9810610"/>
          </a:xfrm>
          <a:custGeom>
            <a:avLst/>
            <a:gdLst/>
            <a:ahLst/>
            <a:cxnLst/>
            <a:rect r="r" b="b" t="t" l="l"/>
            <a:pathLst>
              <a:path h="9810610" w="11885100">
                <a:moveTo>
                  <a:pt x="0" y="0"/>
                </a:moveTo>
                <a:lnTo>
                  <a:pt x="11885100" y="0"/>
                </a:lnTo>
                <a:lnTo>
                  <a:pt x="11885100" y="9810610"/>
                </a:lnTo>
                <a:lnTo>
                  <a:pt x="0" y="98106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4629" y="4610804"/>
            <a:ext cx="8003371" cy="5192187"/>
          </a:xfrm>
          <a:custGeom>
            <a:avLst/>
            <a:gdLst/>
            <a:ahLst/>
            <a:cxnLst/>
            <a:rect r="r" b="b" t="t" l="l"/>
            <a:pathLst>
              <a:path h="5192187" w="8003371">
                <a:moveTo>
                  <a:pt x="0" y="0"/>
                </a:moveTo>
                <a:lnTo>
                  <a:pt x="8003371" y="0"/>
                </a:lnTo>
                <a:lnTo>
                  <a:pt x="8003371" y="5192187"/>
                </a:lnTo>
                <a:lnTo>
                  <a:pt x="0" y="51921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282677" y="400031"/>
            <a:ext cx="6565354" cy="4743469"/>
          </a:xfrm>
          <a:custGeom>
            <a:avLst/>
            <a:gdLst/>
            <a:ahLst/>
            <a:cxnLst/>
            <a:rect r="r" b="b" t="t" l="l"/>
            <a:pathLst>
              <a:path h="4743469" w="6565354">
                <a:moveTo>
                  <a:pt x="0" y="0"/>
                </a:moveTo>
                <a:lnTo>
                  <a:pt x="6565354" y="0"/>
                </a:lnTo>
                <a:lnTo>
                  <a:pt x="6565354" y="4743469"/>
                </a:lnTo>
                <a:lnTo>
                  <a:pt x="0" y="4743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3999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03744" y="3274232"/>
            <a:ext cx="8294154" cy="5214000"/>
            <a:chOff x="0" y="0"/>
            <a:chExt cx="2184468" cy="137323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84468" cy="1373235"/>
            </a:xfrm>
            <a:custGeom>
              <a:avLst/>
              <a:gdLst/>
              <a:ahLst/>
              <a:cxnLst/>
              <a:rect r="r" b="b" t="t" l="l"/>
              <a:pathLst>
                <a:path h="1373235" w="2184468">
                  <a:moveTo>
                    <a:pt x="47604" y="0"/>
                  </a:moveTo>
                  <a:lnTo>
                    <a:pt x="2136864" y="0"/>
                  </a:lnTo>
                  <a:cubicBezTo>
                    <a:pt x="2163155" y="0"/>
                    <a:pt x="2184468" y="21313"/>
                    <a:pt x="2184468" y="47604"/>
                  </a:cubicBezTo>
                  <a:lnTo>
                    <a:pt x="2184468" y="1325630"/>
                  </a:lnTo>
                  <a:cubicBezTo>
                    <a:pt x="2184468" y="1338256"/>
                    <a:pt x="2179453" y="1350364"/>
                    <a:pt x="2170525" y="1359292"/>
                  </a:cubicBezTo>
                  <a:cubicBezTo>
                    <a:pt x="2161598" y="1368219"/>
                    <a:pt x="2149490" y="1373235"/>
                    <a:pt x="2136864" y="1373235"/>
                  </a:cubicBezTo>
                  <a:lnTo>
                    <a:pt x="47604" y="1373235"/>
                  </a:lnTo>
                  <a:cubicBezTo>
                    <a:pt x="21313" y="1373235"/>
                    <a:pt x="0" y="1351921"/>
                    <a:pt x="0" y="1325630"/>
                  </a:cubicBezTo>
                  <a:lnTo>
                    <a:pt x="0" y="47604"/>
                  </a:lnTo>
                  <a:cubicBezTo>
                    <a:pt x="0" y="21313"/>
                    <a:pt x="21313" y="0"/>
                    <a:pt x="4760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8FBFF">
                    <a:alpha val="58000"/>
                  </a:srgbClr>
                </a:gs>
                <a:gs pos="100000">
                  <a:srgbClr val="3F9FAF">
                    <a:alpha val="58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184468" cy="14113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857377" y="4923106"/>
            <a:ext cx="7186887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70,000 grayscale images (28x28 pixels).</a:t>
            </a:r>
          </a:p>
          <a:p>
            <a:pPr algn="just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10 classes (T-shirt, Dress, Sneaker, etc.).</a:t>
            </a:r>
          </a:p>
          <a:p>
            <a:pPr algn="just">
              <a:lnSpc>
                <a:spcPts val="391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505521" y="3962177"/>
            <a:ext cx="7890598" cy="815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75"/>
              </a:lnSpc>
              <a:spcBef>
                <a:spcPct val="0"/>
              </a:spcBef>
            </a:pPr>
            <a:r>
              <a:rPr lang="en-US" sz="5995">
                <a:solidFill>
                  <a:srgbClr val="1A5666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D</a:t>
            </a:r>
            <a:r>
              <a:rPr lang="en-US" sz="5995" strike="noStrike" u="none">
                <a:solidFill>
                  <a:srgbClr val="1A5666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ataset Overview: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0" y="9802991"/>
            <a:ext cx="18288000" cy="484009"/>
            <a:chOff x="0" y="0"/>
            <a:chExt cx="4816593" cy="12747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16592" cy="127476"/>
            </a:xfrm>
            <a:custGeom>
              <a:avLst/>
              <a:gdLst/>
              <a:ahLst/>
              <a:cxnLst/>
              <a:rect r="r" b="b" t="t" l="l"/>
              <a:pathLst>
                <a:path h="12747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7476"/>
                  </a:lnTo>
                  <a:lnTo>
                    <a:pt x="0" y="127476"/>
                  </a:lnTo>
                  <a:close/>
                </a:path>
              </a:pathLst>
            </a:custGeom>
            <a:solidFill>
              <a:srgbClr val="FFFFFF">
                <a:alpha val="45882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816593" cy="165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29522" y="-3177811"/>
            <a:ext cx="6565354" cy="4743469"/>
          </a:xfrm>
          <a:custGeom>
            <a:avLst/>
            <a:gdLst/>
            <a:ahLst/>
            <a:cxnLst/>
            <a:rect r="r" b="b" t="t" l="l"/>
            <a:pathLst>
              <a:path h="4743469" w="6565354">
                <a:moveTo>
                  <a:pt x="0" y="0"/>
                </a:moveTo>
                <a:lnTo>
                  <a:pt x="6565354" y="0"/>
                </a:lnTo>
                <a:lnTo>
                  <a:pt x="6565354" y="4743468"/>
                </a:lnTo>
                <a:lnTo>
                  <a:pt x="0" y="47434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1386413" y="1028700"/>
            <a:ext cx="14181290" cy="10545723"/>
          </a:xfrm>
          <a:custGeom>
            <a:avLst/>
            <a:gdLst/>
            <a:ahLst/>
            <a:cxnLst/>
            <a:rect r="r" b="b" t="t" l="l"/>
            <a:pathLst>
              <a:path h="10545723" w="14181290">
                <a:moveTo>
                  <a:pt x="14181289" y="0"/>
                </a:moveTo>
                <a:lnTo>
                  <a:pt x="0" y="0"/>
                </a:lnTo>
                <a:lnTo>
                  <a:pt x="0" y="10545723"/>
                </a:lnTo>
                <a:lnTo>
                  <a:pt x="14181289" y="10545723"/>
                </a:lnTo>
                <a:lnTo>
                  <a:pt x="1418128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538232">
            <a:off x="16953572" y="3933609"/>
            <a:ext cx="2668856" cy="2131749"/>
          </a:xfrm>
          <a:custGeom>
            <a:avLst/>
            <a:gdLst/>
            <a:ahLst/>
            <a:cxnLst/>
            <a:rect r="r" b="b" t="t" l="l"/>
            <a:pathLst>
              <a:path h="2131749" w="2668856">
                <a:moveTo>
                  <a:pt x="0" y="0"/>
                </a:moveTo>
                <a:lnTo>
                  <a:pt x="2668856" y="0"/>
                </a:lnTo>
                <a:lnTo>
                  <a:pt x="2668856" y="2131749"/>
                </a:lnTo>
                <a:lnTo>
                  <a:pt x="0" y="21317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142403" y="1565657"/>
            <a:ext cx="14003194" cy="6867653"/>
            <a:chOff x="0" y="0"/>
            <a:chExt cx="3688084" cy="18087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88084" cy="1808765"/>
            </a:xfrm>
            <a:custGeom>
              <a:avLst/>
              <a:gdLst/>
              <a:ahLst/>
              <a:cxnLst/>
              <a:rect r="r" b="b" t="t" l="l"/>
              <a:pathLst>
                <a:path h="1808765" w="3688084">
                  <a:moveTo>
                    <a:pt x="28196" y="0"/>
                  </a:moveTo>
                  <a:lnTo>
                    <a:pt x="3659888" y="0"/>
                  </a:lnTo>
                  <a:cubicBezTo>
                    <a:pt x="3667366" y="0"/>
                    <a:pt x="3674538" y="2971"/>
                    <a:pt x="3679826" y="8258"/>
                  </a:cubicBezTo>
                  <a:cubicBezTo>
                    <a:pt x="3685113" y="13546"/>
                    <a:pt x="3688084" y="20718"/>
                    <a:pt x="3688084" y="28196"/>
                  </a:cubicBezTo>
                  <a:lnTo>
                    <a:pt x="3688084" y="1780568"/>
                  </a:lnTo>
                  <a:cubicBezTo>
                    <a:pt x="3688084" y="1788046"/>
                    <a:pt x="3685113" y="1795218"/>
                    <a:pt x="3679826" y="1800506"/>
                  </a:cubicBezTo>
                  <a:cubicBezTo>
                    <a:pt x="3674538" y="1805794"/>
                    <a:pt x="3667366" y="1808765"/>
                    <a:pt x="3659888" y="1808765"/>
                  </a:cubicBezTo>
                  <a:lnTo>
                    <a:pt x="28196" y="1808765"/>
                  </a:lnTo>
                  <a:cubicBezTo>
                    <a:pt x="20718" y="1808765"/>
                    <a:pt x="13546" y="1805794"/>
                    <a:pt x="8258" y="1800506"/>
                  </a:cubicBezTo>
                  <a:cubicBezTo>
                    <a:pt x="2971" y="1795218"/>
                    <a:pt x="0" y="1788046"/>
                    <a:pt x="0" y="1780568"/>
                  </a:cubicBezTo>
                  <a:lnTo>
                    <a:pt x="0" y="28196"/>
                  </a:lnTo>
                  <a:cubicBezTo>
                    <a:pt x="0" y="20718"/>
                    <a:pt x="2971" y="13546"/>
                    <a:pt x="8258" y="8258"/>
                  </a:cubicBezTo>
                  <a:cubicBezTo>
                    <a:pt x="13546" y="2971"/>
                    <a:pt x="20718" y="0"/>
                    <a:pt x="2819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8FBFF">
                    <a:alpha val="58000"/>
                  </a:srgbClr>
                </a:gs>
                <a:gs pos="100000">
                  <a:srgbClr val="3F9FAF">
                    <a:alpha val="58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688084" cy="1846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303208" y="3179963"/>
            <a:ext cx="12679972" cy="4563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</a:pPr>
          </a:p>
          <a:p>
            <a:pPr algn="just" marL="561337" indent="-280669" lvl="1">
              <a:lnSpc>
                <a:spcPts val="3639"/>
              </a:lnSpc>
              <a:buAutoNum type="arabicPeriod" startAt="1"/>
            </a:pPr>
            <a:r>
              <a:rPr lang="en-US" sz="2599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Number of Groups:</a:t>
            </a:r>
          </a:p>
          <a:p>
            <a:pPr algn="just" marL="1122675" indent="-374225" lvl="2">
              <a:lnSpc>
                <a:spcPts val="3639"/>
              </a:lnSpc>
              <a:buFont typeface="Arial"/>
              <a:buChar char="⚬"/>
            </a:pPr>
            <a:r>
              <a:rPr lang="en-US" sz="2599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The best number is 10 groups (same as the real categories).</a:t>
            </a:r>
          </a:p>
          <a:p>
            <a:pPr algn="just" marL="1122675" indent="-374225" lvl="2">
              <a:lnSpc>
                <a:spcPts val="3639"/>
              </a:lnSpc>
              <a:buFont typeface="Arial"/>
              <a:buChar char="⚬"/>
            </a:pPr>
            <a:r>
              <a:rPr lang="en-US" sz="2599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Some groups overlap (like T-shirts vs. Shirts).</a:t>
            </a:r>
          </a:p>
          <a:p>
            <a:pPr algn="just" marL="561337" indent="-280669" lvl="1">
              <a:lnSpc>
                <a:spcPts val="3639"/>
              </a:lnSpc>
              <a:buAutoNum type="arabicPeriod" startAt="1"/>
            </a:pPr>
            <a:r>
              <a:rPr lang="en-US" sz="2599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Most Confused Items:</a:t>
            </a:r>
          </a:p>
          <a:p>
            <a:pPr algn="just" marL="1122675" indent="-374225" lvl="2">
              <a:lnSpc>
                <a:spcPts val="3639"/>
              </a:lnSpc>
              <a:buFont typeface="Arial"/>
              <a:buChar char="⚬"/>
            </a:pPr>
            <a:r>
              <a:rPr lang="en-US" sz="2599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Shirts, T-shirts, Pullovers (they look similar).</a:t>
            </a:r>
          </a:p>
          <a:p>
            <a:pPr algn="just" marL="1122675" indent="-374225" lvl="2">
              <a:lnSpc>
                <a:spcPts val="3639"/>
              </a:lnSpc>
              <a:buFont typeface="Arial"/>
              <a:buChar char="⚬"/>
            </a:pPr>
            <a:r>
              <a:rPr lang="en-US" sz="2599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Sneakers, Sandals, Boots (all footwear).</a:t>
            </a:r>
          </a:p>
          <a:p>
            <a:pPr algn="just" marL="561337" indent="-280669" lvl="1">
              <a:lnSpc>
                <a:spcPts val="3639"/>
              </a:lnSpc>
              <a:buAutoNum type="arabicPeriod" startAt="1"/>
            </a:pPr>
            <a:r>
              <a:rPr lang="en-US" sz="2599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Can It Auto-Sort New Items?</a:t>
            </a:r>
          </a:p>
          <a:p>
            <a:pPr algn="just" marL="1122675" indent="-374225" lvl="2">
              <a:lnSpc>
                <a:spcPts val="3639"/>
              </a:lnSpc>
              <a:buFont typeface="Arial"/>
              <a:buChar char="⚬"/>
            </a:pPr>
            <a:r>
              <a:rPr lang="en-US" sz="2599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Yes, but not perfectly. Works best for clear categories (like "Bags" vs. "Pants").</a:t>
            </a:r>
          </a:p>
          <a:p>
            <a:pPr algn="just">
              <a:lnSpc>
                <a:spcPts val="363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3876414" y="1952593"/>
            <a:ext cx="10535172" cy="1284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64"/>
              </a:lnSpc>
              <a:spcBef>
                <a:spcPct val="0"/>
              </a:spcBef>
            </a:pPr>
            <a:r>
              <a:rPr lang="en-US" sz="7546">
                <a:solidFill>
                  <a:srgbClr val="1A5666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Key</a:t>
            </a:r>
            <a:r>
              <a:rPr lang="en-US" sz="7546" strike="noStrike" u="none">
                <a:solidFill>
                  <a:srgbClr val="1A5666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 Takeaways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0" y="9802991"/>
            <a:ext cx="18288000" cy="484009"/>
            <a:chOff x="0" y="0"/>
            <a:chExt cx="4816593" cy="12747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16592" cy="127476"/>
            </a:xfrm>
            <a:custGeom>
              <a:avLst/>
              <a:gdLst/>
              <a:ahLst/>
              <a:cxnLst/>
              <a:rect r="r" b="b" t="t" l="l"/>
              <a:pathLst>
                <a:path h="12747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7476"/>
                  </a:lnTo>
                  <a:lnTo>
                    <a:pt x="0" y="127476"/>
                  </a:lnTo>
                  <a:close/>
                </a:path>
              </a:pathLst>
            </a:custGeom>
            <a:solidFill>
              <a:srgbClr val="FFFFFF">
                <a:alpha val="45882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816593" cy="165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7207118" y="9890127"/>
            <a:ext cx="3873763" cy="281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2"/>
              </a:lnSpc>
            </a:pPr>
            <a:r>
              <a:rPr lang="en-US" sz="1680">
                <a:solidFill>
                  <a:srgbClr val="1A5666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www.reallygreatsite.com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995101">
            <a:off x="385627" y="2730735"/>
            <a:ext cx="2668856" cy="2131749"/>
          </a:xfrm>
          <a:custGeom>
            <a:avLst/>
            <a:gdLst/>
            <a:ahLst/>
            <a:cxnLst/>
            <a:rect r="r" b="b" t="t" l="l"/>
            <a:pathLst>
              <a:path h="2131749" w="2668856">
                <a:moveTo>
                  <a:pt x="0" y="0"/>
                </a:moveTo>
                <a:lnTo>
                  <a:pt x="2668856" y="0"/>
                </a:lnTo>
                <a:lnTo>
                  <a:pt x="2668856" y="2131749"/>
                </a:lnTo>
                <a:lnTo>
                  <a:pt x="0" y="21317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667615" y="-2177288"/>
            <a:ext cx="10402912" cy="6411977"/>
          </a:xfrm>
          <a:custGeom>
            <a:avLst/>
            <a:gdLst/>
            <a:ahLst/>
            <a:cxnLst/>
            <a:rect r="r" b="b" t="t" l="l"/>
            <a:pathLst>
              <a:path h="6411977" w="10402912">
                <a:moveTo>
                  <a:pt x="0" y="0"/>
                </a:moveTo>
                <a:lnTo>
                  <a:pt x="10402912" y="0"/>
                </a:lnTo>
                <a:lnTo>
                  <a:pt x="10402912" y="6411976"/>
                </a:lnTo>
                <a:lnTo>
                  <a:pt x="0" y="64119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142403" y="1625696"/>
            <a:ext cx="14003194" cy="6867653"/>
            <a:chOff x="0" y="0"/>
            <a:chExt cx="3688084" cy="18087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88084" cy="1808765"/>
            </a:xfrm>
            <a:custGeom>
              <a:avLst/>
              <a:gdLst/>
              <a:ahLst/>
              <a:cxnLst/>
              <a:rect r="r" b="b" t="t" l="l"/>
              <a:pathLst>
                <a:path h="1808765" w="3688084">
                  <a:moveTo>
                    <a:pt x="28196" y="0"/>
                  </a:moveTo>
                  <a:lnTo>
                    <a:pt x="3659888" y="0"/>
                  </a:lnTo>
                  <a:cubicBezTo>
                    <a:pt x="3667366" y="0"/>
                    <a:pt x="3674538" y="2971"/>
                    <a:pt x="3679826" y="8258"/>
                  </a:cubicBezTo>
                  <a:cubicBezTo>
                    <a:pt x="3685113" y="13546"/>
                    <a:pt x="3688084" y="20718"/>
                    <a:pt x="3688084" y="28196"/>
                  </a:cubicBezTo>
                  <a:lnTo>
                    <a:pt x="3688084" y="1780568"/>
                  </a:lnTo>
                  <a:cubicBezTo>
                    <a:pt x="3688084" y="1788046"/>
                    <a:pt x="3685113" y="1795218"/>
                    <a:pt x="3679826" y="1800506"/>
                  </a:cubicBezTo>
                  <a:cubicBezTo>
                    <a:pt x="3674538" y="1805794"/>
                    <a:pt x="3667366" y="1808765"/>
                    <a:pt x="3659888" y="1808765"/>
                  </a:cubicBezTo>
                  <a:lnTo>
                    <a:pt x="28196" y="1808765"/>
                  </a:lnTo>
                  <a:cubicBezTo>
                    <a:pt x="20718" y="1808765"/>
                    <a:pt x="13546" y="1805794"/>
                    <a:pt x="8258" y="1800506"/>
                  </a:cubicBezTo>
                  <a:cubicBezTo>
                    <a:pt x="2971" y="1795218"/>
                    <a:pt x="0" y="1788046"/>
                    <a:pt x="0" y="1780568"/>
                  </a:cubicBezTo>
                  <a:lnTo>
                    <a:pt x="0" y="28196"/>
                  </a:lnTo>
                  <a:cubicBezTo>
                    <a:pt x="0" y="20718"/>
                    <a:pt x="2971" y="13546"/>
                    <a:pt x="8258" y="8258"/>
                  </a:cubicBezTo>
                  <a:cubicBezTo>
                    <a:pt x="13546" y="2971"/>
                    <a:pt x="20718" y="0"/>
                    <a:pt x="2819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8FBFF">
                    <a:alpha val="58000"/>
                  </a:srgbClr>
                </a:gs>
                <a:gs pos="100000">
                  <a:srgbClr val="3F9FAF">
                    <a:alpha val="58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688084" cy="1846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258122" y="3500401"/>
            <a:ext cx="12023050" cy="4578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2593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Evidence from Analysis:</a:t>
            </a:r>
          </a:p>
          <a:p>
            <a:pPr algn="just" marL="559869" indent="-279935" lvl="1">
              <a:lnSpc>
                <a:spcPts val="3630"/>
              </a:lnSpc>
              <a:buFont typeface="Arial"/>
              <a:buChar char="•"/>
            </a:pPr>
            <a:r>
              <a:rPr lang="en-US" sz="2593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Elbow Method (PCA/KMeans):</a:t>
            </a:r>
          </a:p>
          <a:p>
            <a:pPr algn="just" marL="1119739" indent="-373246" lvl="2">
              <a:lnSpc>
                <a:spcPts val="3630"/>
              </a:lnSpc>
              <a:buFont typeface="Arial"/>
              <a:buChar char="⚬"/>
            </a:pPr>
            <a:r>
              <a:rPr lang="en-US" sz="2593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Inertia drops sharply up to k=10, then plateaus.</a:t>
            </a:r>
          </a:p>
          <a:p>
            <a:pPr algn="just" marL="559869" indent="-279935" lvl="1">
              <a:lnSpc>
                <a:spcPts val="3630"/>
              </a:lnSpc>
              <a:buFont typeface="Arial"/>
              <a:buChar char="•"/>
            </a:pPr>
            <a:r>
              <a:rPr lang="en-US" sz="2593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Silhouette Score:</a:t>
            </a:r>
          </a:p>
          <a:p>
            <a:pPr algn="just" marL="1119739" indent="-373246" lvl="2">
              <a:lnSpc>
                <a:spcPts val="3630"/>
              </a:lnSpc>
              <a:buFont typeface="Arial"/>
              <a:buChar char="⚬"/>
            </a:pPr>
            <a:r>
              <a:rPr lang="en-US" sz="2593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Highest at k=10 (~0.25, though low due to overlapping classes).</a:t>
            </a:r>
          </a:p>
          <a:p>
            <a:pPr algn="just" marL="559869" indent="-279935" lvl="1">
              <a:lnSpc>
                <a:spcPts val="3630"/>
              </a:lnSpc>
              <a:buFont typeface="Arial"/>
              <a:buChar char="•"/>
            </a:pPr>
            <a:r>
              <a:rPr lang="en-US" sz="2593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True Labels in PCA Space:</a:t>
            </a:r>
          </a:p>
          <a:p>
            <a:pPr algn="just" marL="1119739" indent="-373246" lvl="2">
              <a:lnSpc>
                <a:spcPts val="3630"/>
              </a:lnSpc>
              <a:buFont typeface="Arial"/>
              <a:buChar char="⚬"/>
            </a:pPr>
            <a:r>
              <a:rPr lang="en-US" sz="2593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10 visible but overlapping clusters.</a:t>
            </a:r>
          </a:p>
          <a:p>
            <a:pPr algn="just">
              <a:lnSpc>
                <a:spcPts val="3630"/>
              </a:lnSpc>
            </a:pPr>
            <a:r>
              <a:rPr lang="en-US" sz="2593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Conclusion:</a:t>
            </a:r>
          </a:p>
          <a:p>
            <a:pPr algn="just" marL="559869" indent="-279935" lvl="1">
              <a:lnSpc>
                <a:spcPts val="3630"/>
              </a:lnSpc>
              <a:buFont typeface="Arial"/>
              <a:buChar char="•"/>
            </a:pPr>
            <a:r>
              <a:rPr lang="en-US" sz="2593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10 clusters align with true labels, but some overlap exists.</a:t>
            </a:r>
          </a:p>
          <a:p>
            <a:pPr algn="just">
              <a:lnSpc>
                <a:spcPts val="363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897978" y="1950621"/>
            <a:ext cx="12934117" cy="160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54"/>
              </a:lnSpc>
              <a:spcBef>
                <a:spcPct val="0"/>
              </a:spcBef>
            </a:pPr>
            <a:r>
              <a:rPr lang="en-US" sz="4610">
                <a:solidFill>
                  <a:srgbClr val="1A5666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How</a:t>
            </a:r>
            <a:r>
              <a:rPr lang="en-US" sz="4610" strike="noStrike" u="none">
                <a:solidFill>
                  <a:srgbClr val="1A5666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 Many Clusters Does the Data Naturally Form?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9400265">
            <a:off x="13838920" y="6032411"/>
            <a:ext cx="10402912" cy="6411977"/>
          </a:xfrm>
          <a:custGeom>
            <a:avLst/>
            <a:gdLst/>
            <a:ahLst/>
            <a:cxnLst/>
            <a:rect r="r" b="b" t="t" l="l"/>
            <a:pathLst>
              <a:path h="6411977" w="10402912">
                <a:moveTo>
                  <a:pt x="0" y="0"/>
                </a:moveTo>
                <a:lnTo>
                  <a:pt x="10402912" y="0"/>
                </a:lnTo>
                <a:lnTo>
                  <a:pt x="10402912" y="6411977"/>
                </a:lnTo>
                <a:lnTo>
                  <a:pt x="0" y="64119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0" y="9802991"/>
            <a:ext cx="18288000" cy="484009"/>
            <a:chOff x="0" y="0"/>
            <a:chExt cx="4816593" cy="12747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16592" cy="127476"/>
            </a:xfrm>
            <a:custGeom>
              <a:avLst/>
              <a:gdLst/>
              <a:ahLst/>
              <a:cxnLst/>
              <a:rect r="r" b="b" t="t" l="l"/>
              <a:pathLst>
                <a:path h="12747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7476"/>
                  </a:lnTo>
                  <a:lnTo>
                    <a:pt x="0" y="127476"/>
                  </a:lnTo>
                  <a:close/>
                </a:path>
              </a:pathLst>
            </a:custGeom>
            <a:solidFill>
              <a:srgbClr val="FFFFFF">
                <a:alpha val="45882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816593" cy="165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-4422951" y="6886566"/>
            <a:ext cx="6565354" cy="4743469"/>
          </a:xfrm>
          <a:custGeom>
            <a:avLst/>
            <a:gdLst/>
            <a:ahLst/>
            <a:cxnLst/>
            <a:rect r="r" b="b" t="t" l="l"/>
            <a:pathLst>
              <a:path h="4743469" w="6565354">
                <a:moveTo>
                  <a:pt x="0" y="0"/>
                </a:moveTo>
                <a:lnTo>
                  <a:pt x="6565354" y="0"/>
                </a:lnTo>
                <a:lnTo>
                  <a:pt x="6565354" y="4743468"/>
                </a:lnTo>
                <a:lnTo>
                  <a:pt x="0" y="47434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999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479588" y="4312467"/>
            <a:ext cx="14182241" cy="9669710"/>
          </a:xfrm>
          <a:custGeom>
            <a:avLst/>
            <a:gdLst/>
            <a:ahLst/>
            <a:cxnLst/>
            <a:rect r="r" b="b" t="t" l="l"/>
            <a:pathLst>
              <a:path h="9669710" w="14182241">
                <a:moveTo>
                  <a:pt x="0" y="0"/>
                </a:moveTo>
                <a:lnTo>
                  <a:pt x="14182242" y="0"/>
                </a:lnTo>
                <a:lnTo>
                  <a:pt x="14182242" y="9669710"/>
                </a:lnTo>
                <a:lnTo>
                  <a:pt x="0" y="96697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929419" y="0"/>
            <a:ext cx="11329881" cy="8577327"/>
            <a:chOff x="0" y="0"/>
            <a:chExt cx="2984002" cy="22590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84002" cy="2259049"/>
            </a:xfrm>
            <a:custGeom>
              <a:avLst/>
              <a:gdLst/>
              <a:ahLst/>
              <a:cxnLst/>
              <a:rect r="r" b="b" t="t" l="l"/>
              <a:pathLst>
                <a:path h="2259049" w="2984002">
                  <a:moveTo>
                    <a:pt x="34849" y="0"/>
                  </a:moveTo>
                  <a:lnTo>
                    <a:pt x="2949152" y="0"/>
                  </a:lnTo>
                  <a:cubicBezTo>
                    <a:pt x="2968399" y="0"/>
                    <a:pt x="2984002" y="15603"/>
                    <a:pt x="2984002" y="34849"/>
                  </a:cubicBezTo>
                  <a:lnTo>
                    <a:pt x="2984002" y="2224200"/>
                  </a:lnTo>
                  <a:cubicBezTo>
                    <a:pt x="2984002" y="2243446"/>
                    <a:pt x="2968399" y="2259049"/>
                    <a:pt x="2949152" y="2259049"/>
                  </a:cubicBezTo>
                  <a:lnTo>
                    <a:pt x="34849" y="2259049"/>
                  </a:lnTo>
                  <a:cubicBezTo>
                    <a:pt x="25607" y="2259049"/>
                    <a:pt x="16743" y="2255377"/>
                    <a:pt x="10207" y="2248842"/>
                  </a:cubicBezTo>
                  <a:cubicBezTo>
                    <a:pt x="3672" y="2242306"/>
                    <a:pt x="0" y="2233442"/>
                    <a:pt x="0" y="2224200"/>
                  </a:cubicBezTo>
                  <a:lnTo>
                    <a:pt x="0" y="34849"/>
                  </a:lnTo>
                  <a:cubicBezTo>
                    <a:pt x="0" y="15603"/>
                    <a:pt x="15603" y="0"/>
                    <a:pt x="348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8FBFF">
                    <a:alpha val="58000"/>
                  </a:srgbClr>
                </a:gs>
                <a:gs pos="100000">
                  <a:srgbClr val="3F9FAF">
                    <a:alpha val="58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984002" cy="2297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948743" y="267614"/>
            <a:ext cx="9291233" cy="1626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18"/>
              </a:lnSpc>
            </a:pPr>
            <a:r>
              <a:rPr lang="en-US" sz="6134" strike="noStrike" u="none">
                <a:solidFill>
                  <a:srgbClr val="1A5666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 Which Items Are Most Confused? Why?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35112" y="2782084"/>
            <a:ext cx="5294307" cy="6556417"/>
          </a:xfrm>
          <a:custGeom>
            <a:avLst/>
            <a:gdLst/>
            <a:ahLst/>
            <a:cxnLst/>
            <a:rect r="r" b="b" t="t" l="l"/>
            <a:pathLst>
              <a:path h="6556417" w="5294307">
                <a:moveTo>
                  <a:pt x="0" y="0"/>
                </a:moveTo>
                <a:lnTo>
                  <a:pt x="5294307" y="0"/>
                </a:lnTo>
                <a:lnTo>
                  <a:pt x="5294307" y="6556417"/>
                </a:lnTo>
                <a:lnTo>
                  <a:pt x="0" y="65564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207118" y="2181357"/>
            <a:ext cx="9291233" cy="6213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95"/>
              </a:lnSpc>
            </a:pPr>
            <a:r>
              <a:rPr lang="en-US" sz="2711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Confusion Matrix &amp; Purity Table Insights:</a:t>
            </a:r>
          </a:p>
          <a:p>
            <a:pPr algn="just" marL="585385" indent="-292692" lvl="1">
              <a:lnSpc>
                <a:spcPts val="3795"/>
              </a:lnSpc>
              <a:buAutoNum type="arabicPeriod" startAt="1"/>
            </a:pPr>
            <a:r>
              <a:rPr lang="en-US" sz="2711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High Confusion Pairs:</a:t>
            </a:r>
          </a:p>
          <a:p>
            <a:pPr algn="just" marL="1170770" indent="-390257" lvl="2">
              <a:lnSpc>
                <a:spcPts val="3795"/>
              </a:lnSpc>
              <a:buFont typeface="Arial"/>
              <a:buChar char="⚬"/>
            </a:pPr>
            <a:r>
              <a:rPr lang="en-US" sz="2711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Shirts (6) vs. T-shirts (0) vs. Pullovers (2):</a:t>
            </a:r>
          </a:p>
          <a:p>
            <a:pPr algn="just" marL="1756155" indent="-439039" lvl="3">
              <a:lnSpc>
                <a:spcPts val="3795"/>
              </a:lnSpc>
              <a:buFont typeface="Arial"/>
              <a:buChar char="￭"/>
            </a:pPr>
            <a:r>
              <a:rPr lang="en-US" sz="2711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Similar silhouettes (loose-fitting tops).</a:t>
            </a:r>
          </a:p>
          <a:p>
            <a:pPr algn="just" marL="1170770" indent="-390257" lvl="2">
              <a:lnSpc>
                <a:spcPts val="3795"/>
              </a:lnSpc>
              <a:buFont typeface="Arial"/>
              <a:buChar char="⚬"/>
            </a:pPr>
            <a:r>
              <a:rPr lang="en-US" sz="2711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Sneakers (7) vs. Sandals (5) vs. Ankle Boots (9):</a:t>
            </a:r>
          </a:p>
          <a:p>
            <a:pPr algn="just" marL="1756155" indent="-439039" lvl="3">
              <a:lnSpc>
                <a:spcPts val="3795"/>
              </a:lnSpc>
              <a:buFont typeface="Arial"/>
              <a:buChar char="￭"/>
            </a:pPr>
            <a:r>
              <a:rPr lang="en-US" sz="2711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Footwear with minor pixel differences.</a:t>
            </a:r>
          </a:p>
          <a:p>
            <a:pPr algn="just" marL="585385" indent="-292692" lvl="1">
              <a:lnSpc>
                <a:spcPts val="3795"/>
              </a:lnSpc>
              <a:buAutoNum type="arabicPeriod" startAt="1"/>
            </a:pPr>
            <a:r>
              <a:rPr lang="en-US" sz="2711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Least Confused Items:</a:t>
            </a:r>
          </a:p>
          <a:p>
            <a:pPr algn="just" marL="1170770" indent="-390257" lvl="2">
              <a:lnSpc>
                <a:spcPts val="3795"/>
              </a:lnSpc>
              <a:buFont typeface="Arial"/>
              <a:buChar char="⚬"/>
            </a:pPr>
            <a:r>
              <a:rPr lang="en-US" sz="2711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Trousers (1) and Bags (8):</a:t>
            </a:r>
          </a:p>
          <a:p>
            <a:pPr algn="just" marL="1756155" indent="-439039" lvl="3">
              <a:lnSpc>
                <a:spcPts val="3795"/>
              </a:lnSpc>
              <a:buFont typeface="Arial"/>
              <a:buChar char="￭"/>
            </a:pPr>
            <a:r>
              <a:rPr lang="en-US" sz="2711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Distinct shapes (straight lines vs. compact form).</a:t>
            </a:r>
          </a:p>
          <a:p>
            <a:pPr algn="just">
              <a:lnSpc>
                <a:spcPts val="3795"/>
              </a:lnSpc>
            </a:pPr>
            <a:r>
              <a:rPr lang="en-US" sz="2711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Why?</a:t>
            </a:r>
          </a:p>
          <a:p>
            <a:pPr algn="just" marL="585385" indent="-292692" lvl="1">
              <a:lnSpc>
                <a:spcPts val="3795"/>
              </a:lnSpc>
              <a:buFont typeface="Arial"/>
              <a:buChar char="•"/>
            </a:pPr>
            <a:r>
              <a:rPr lang="en-US" sz="2711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Pixel patterns for some classes are too similar.</a:t>
            </a:r>
          </a:p>
          <a:p>
            <a:pPr algn="just">
              <a:lnSpc>
                <a:spcPts val="3795"/>
              </a:lnSpc>
            </a:pPr>
          </a:p>
          <a:p>
            <a:pPr algn="just">
              <a:lnSpc>
                <a:spcPts val="3795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0" y="9802991"/>
            <a:ext cx="18288000" cy="484009"/>
            <a:chOff x="0" y="0"/>
            <a:chExt cx="4816593" cy="12747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16592" cy="127476"/>
            </a:xfrm>
            <a:custGeom>
              <a:avLst/>
              <a:gdLst/>
              <a:ahLst/>
              <a:cxnLst/>
              <a:rect r="r" b="b" t="t" l="l"/>
              <a:pathLst>
                <a:path h="12747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7476"/>
                  </a:lnTo>
                  <a:lnTo>
                    <a:pt x="0" y="127476"/>
                  </a:lnTo>
                  <a:close/>
                </a:path>
              </a:pathLst>
            </a:custGeom>
            <a:solidFill>
              <a:srgbClr val="FFFFFF">
                <a:alpha val="45882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816593" cy="165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-2017979" y="-4075384"/>
            <a:ext cx="8144904" cy="5884693"/>
          </a:xfrm>
          <a:custGeom>
            <a:avLst/>
            <a:gdLst/>
            <a:ahLst/>
            <a:cxnLst/>
            <a:rect r="r" b="b" t="t" l="l"/>
            <a:pathLst>
              <a:path h="5884693" w="8144904">
                <a:moveTo>
                  <a:pt x="0" y="0"/>
                </a:moveTo>
                <a:lnTo>
                  <a:pt x="8144904" y="0"/>
                </a:lnTo>
                <a:lnTo>
                  <a:pt x="8144904" y="5884693"/>
                </a:lnTo>
                <a:lnTo>
                  <a:pt x="0" y="58846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3999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12189" y="4675409"/>
            <a:ext cx="14876002" cy="12333558"/>
          </a:xfrm>
          <a:custGeom>
            <a:avLst/>
            <a:gdLst/>
            <a:ahLst/>
            <a:cxnLst/>
            <a:rect r="r" b="b" t="t" l="l"/>
            <a:pathLst>
              <a:path h="12333558" w="14876002">
                <a:moveTo>
                  <a:pt x="0" y="0"/>
                </a:moveTo>
                <a:lnTo>
                  <a:pt x="14876002" y="0"/>
                </a:lnTo>
                <a:lnTo>
                  <a:pt x="14876002" y="12333558"/>
                </a:lnTo>
                <a:lnTo>
                  <a:pt x="0" y="123335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3551107"/>
            <a:ext cx="9435079" cy="5676010"/>
            <a:chOff x="0" y="0"/>
            <a:chExt cx="2484959" cy="14949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84959" cy="1494916"/>
            </a:xfrm>
            <a:custGeom>
              <a:avLst/>
              <a:gdLst/>
              <a:ahLst/>
              <a:cxnLst/>
              <a:rect r="r" b="b" t="t" l="l"/>
              <a:pathLst>
                <a:path h="1494916" w="2484959">
                  <a:moveTo>
                    <a:pt x="41848" y="0"/>
                  </a:moveTo>
                  <a:lnTo>
                    <a:pt x="2443111" y="0"/>
                  </a:lnTo>
                  <a:cubicBezTo>
                    <a:pt x="2454210" y="0"/>
                    <a:pt x="2464854" y="4409"/>
                    <a:pt x="2472702" y="12257"/>
                  </a:cubicBezTo>
                  <a:cubicBezTo>
                    <a:pt x="2480550" y="20105"/>
                    <a:pt x="2484959" y="30749"/>
                    <a:pt x="2484959" y="41848"/>
                  </a:cubicBezTo>
                  <a:lnTo>
                    <a:pt x="2484959" y="1453068"/>
                  </a:lnTo>
                  <a:cubicBezTo>
                    <a:pt x="2484959" y="1464167"/>
                    <a:pt x="2480550" y="1474811"/>
                    <a:pt x="2472702" y="1482659"/>
                  </a:cubicBezTo>
                  <a:cubicBezTo>
                    <a:pt x="2464854" y="1490507"/>
                    <a:pt x="2454210" y="1494916"/>
                    <a:pt x="2443111" y="1494916"/>
                  </a:cubicBezTo>
                  <a:lnTo>
                    <a:pt x="41848" y="1494916"/>
                  </a:lnTo>
                  <a:cubicBezTo>
                    <a:pt x="18736" y="1494916"/>
                    <a:pt x="0" y="1476180"/>
                    <a:pt x="0" y="1453068"/>
                  </a:cubicBezTo>
                  <a:lnTo>
                    <a:pt x="0" y="41848"/>
                  </a:lnTo>
                  <a:cubicBezTo>
                    <a:pt x="0" y="30749"/>
                    <a:pt x="4409" y="20105"/>
                    <a:pt x="12257" y="12257"/>
                  </a:cubicBezTo>
                  <a:cubicBezTo>
                    <a:pt x="20105" y="4409"/>
                    <a:pt x="30749" y="0"/>
                    <a:pt x="4184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8FBFF">
                    <a:alpha val="58000"/>
                  </a:srgbClr>
                </a:gs>
                <a:gs pos="100000">
                  <a:srgbClr val="3F9FAF">
                    <a:alpha val="58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84959" cy="15330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463779" y="3551107"/>
            <a:ext cx="6795521" cy="5003202"/>
          </a:xfrm>
          <a:custGeom>
            <a:avLst/>
            <a:gdLst/>
            <a:ahLst/>
            <a:cxnLst/>
            <a:rect r="r" b="b" t="t" l="l"/>
            <a:pathLst>
              <a:path h="5003202" w="6795521">
                <a:moveTo>
                  <a:pt x="0" y="0"/>
                </a:moveTo>
                <a:lnTo>
                  <a:pt x="6795521" y="0"/>
                </a:lnTo>
                <a:lnTo>
                  <a:pt x="6795521" y="5003202"/>
                </a:lnTo>
                <a:lnTo>
                  <a:pt x="0" y="50032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312895" y="361764"/>
            <a:ext cx="14340223" cy="2617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64"/>
              </a:lnSpc>
              <a:spcBef>
                <a:spcPct val="0"/>
              </a:spcBef>
            </a:pPr>
            <a:r>
              <a:rPr lang="en-US" sz="7546" strike="noStrike" u="none">
                <a:solidFill>
                  <a:srgbClr val="1A5666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 Can the System Auto-Group New Fashion Items?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29386" y="4298407"/>
            <a:ext cx="9033707" cy="3460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74"/>
              </a:lnSpc>
            </a:pPr>
            <a:r>
              <a:rPr lang="en-US" sz="2481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Pros:</a:t>
            </a:r>
          </a:p>
          <a:p>
            <a:pPr algn="just" marL="535860" indent="-267930" lvl="1">
              <a:lnSpc>
                <a:spcPts val="3474"/>
              </a:lnSpc>
              <a:buFont typeface="Arial"/>
              <a:buChar char="•"/>
            </a:pPr>
            <a:r>
              <a:rPr lang="en-US" sz="2481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✅ Works well for distinct categories (e.g., Bags vs. Trousers).</a:t>
            </a:r>
          </a:p>
          <a:p>
            <a:pPr algn="just" marL="535860" indent="-267930" lvl="1">
              <a:lnSpc>
                <a:spcPts val="3474"/>
              </a:lnSpc>
              <a:buFont typeface="Arial"/>
              <a:buChar char="•"/>
            </a:pPr>
            <a:r>
              <a:rPr lang="en-US" sz="2481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✅ PCA/KMeans achieves ~0.4–0.5 NMI, suggesting moderate grouping accuracy.</a:t>
            </a:r>
          </a:p>
          <a:p>
            <a:pPr algn="just">
              <a:lnSpc>
                <a:spcPts val="3474"/>
              </a:lnSpc>
            </a:pPr>
            <a:r>
              <a:rPr lang="en-US" sz="2481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Limitations:</a:t>
            </a:r>
          </a:p>
          <a:p>
            <a:pPr algn="just" marL="535860" indent="-267930" lvl="1">
              <a:lnSpc>
                <a:spcPts val="3474"/>
              </a:lnSpc>
              <a:buFont typeface="Arial"/>
              <a:buChar char="•"/>
            </a:pPr>
            <a:r>
              <a:rPr lang="en-US" sz="2481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❌ Fails for fine-grained distinctions (e.g., Shirts vs. T-shirts).</a:t>
            </a:r>
          </a:p>
          <a:p>
            <a:pPr algn="just" marL="535860" indent="-267930" lvl="1">
              <a:lnSpc>
                <a:spcPts val="3474"/>
              </a:lnSpc>
              <a:buFont typeface="Arial"/>
              <a:buChar char="•"/>
            </a:pPr>
            <a:r>
              <a:rPr lang="en-US" sz="2481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❌ DBSCAN struggles (noise points, inconsistent clusters).</a:t>
            </a:r>
          </a:p>
          <a:p>
            <a:pPr algn="just">
              <a:lnSpc>
                <a:spcPts val="3474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0" y="9802991"/>
            <a:ext cx="18288000" cy="484009"/>
            <a:chOff x="0" y="0"/>
            <a:chExt cx="4816593" cy="12747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16592" cy="127476"/>
            </a:xfrm>
            <a:custGeom>
              <a:avLst/>
              <a:gdLst/>
              <a:ahLst/>
              <a:cxnLst/>
              <a:rect r="r" b="b" t="t" l="l"/>
              <a:pathLst>
                <a:path h="12747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7476"/>
                  </a:lnTo>
                  <a:lnTo>
                    <a:pt x="0" y="127476"/>
                  </a:lnTo>
                  <a:close/>
                </a:path>
              </a:pathLst>
            </a:custGeom>
            <a:solidFill>
              <a:srgbClr val="FFFFFF">
                <a:alpha val="45882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816593" cy="165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-5832008" y="-1629595"/>
            <a:ext cx="8144904" cy="5884693"/>
          </a:xfrm>
          <a:custGeom>
            <a:avLst/>
            <a:gdLst/>
            <a:ahLst/>
            <a:cxnLst/>
            <a:rect r="r" b="b" t="t" l="l"/>
            <a:pathLst>
              <a:path h="5884693" w="8144904">
                <a:moveTo>
                  <a:pt x="0" y="0"/>
                </a:moveTo>
                <a:lnTo>
                  <a:pt x="8144903" y="0"/>
                </a:lnTo>
                <a:lnTo>
                  <a:pt x="8144903" y="5884693"/>
                </a:lnTo>
                <a:lnTo>
                  <a:pt x="0" y="58846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3999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60106" y="3164750"/>
            <a:ext cx="20069085" cy="14924101"/>
          </a:xfrm>
          <a:custGeom>
            <a:avLst/>
            <a:gdLst/>
            <a:ahLst/>
            <a:cxnLst/>
            <a:rect r="r" b="b" t="t" l="l"/>
            <a:pathLst>
              <a:path h="14924101" w="20069085">
                <a:moveTo>
                  <a:pt x="0" y="0"/>
                </a:moveTo>
                <a:lnTo>
                  <a:pt x="20069085" y="0"/>
                </a:lnTo>
                <a:lnTo>
                  <a:pt x="20069085" y="14924101"/>
                </a:lnTo>
                <a:lnTo>
                  <a:pt x="0" y="149241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40270" y="2393448"/>
            <a:ext cx="16642100" cy="7323002"/>
            <a:chOff x="0" y="0"/>
            <a:chExt cx="4383104" cy="192869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383105" cy="1928692"/>
            </a:xfrm>
            <a:custGeom>
              <a:avLst/>
              <a:gdLst/>
              <a:ahLst/>
              <a:cxnLst/>
              <a:rect r="r" b="b" t="t" l="l"/>
              <a:pathLst>
                <a:path h="1928692" w="4383105">
                  <a:moveTo>
                    <a:pt x="23725" y="0"/>
                  </a:moveTo>
                  <a:lnTo>
                    <a:pt x="4359379" y="0"/>
                  </a:lnTo>
                  <a:cubicBezTo>
                    <a:pt x="4372482" y="0"/>
                    <a:pt x="4383105" y="10622"/>
                    <a:pt x="4383105" y="23725"/>
                  </a:cubicBezTo>
                  <a:lnTo>
                    <a:pt x="4383105" y="1904967"/>
                  </a:lnTo>
                  <a:cubicBezTo>
                    <a:pt x="4383105" y="1918070"/>
                    <a:pt x="4372482" y="1928692"/>
                    <a:pt x="4359379" y="1928692"/>
                  </a:cubicBezTo>
                  <a:lnTo>
                    <a:pt x="23725" y="1928692"/>
                  </a:lnTo>
                  <a:cubicBezTo>
                    <a:pt x="10622" y="1928692"/>
                    <a:pt x="0" y="1918070"/>
                    <a:pt x="0" y="1904967"/>
                  </a:cubicBezTo>
                  <a:lnTo>
                    <a:pt x="0" y="23725"/>
                  </a:lnTo>
                  <a:cubicBezTo>
                    <a:pt x="0" y="10622"/>
                    <a:pt x="10622" y="0"/>
                    <a:pt x="2372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8FBFF">
                    <a:alpha val="58000"/>
                  </a:srgbClr>
                </a:gs>
                <a:gs pos="100000">
                  <a:srgbClr val="3F9FAF">
                    <a:alpha val="58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383104" cy="19667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9802991"/>
            <a:ext cx="18288000" cy="484009"/>
            <a:chOff x="0" y="0"/>
            <a:chExt cx="4816593" cy="12747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127476"/>
            </a:xfrm>
            <a:custGeom>
              <a:avLst/>
              <a:gdLst/>
              <a:ahLst/>
              <a:cxnLst/>
              <a:rect r="r" b="b" t="t" l="l"/>
              <a:pathLst>
                <a:path h="12747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7476"/>
                  </a:lnTo>
                  <a:lnTo>
                    <a:pt x="0" y="127476"/>
                  </a:lnTo>
                  <a:close/>
                </a:path>
              </a:pathLst>
            </a:custGeom>
            <a:solidFill>
              <a:srgbClr val="FFFFFF">
                <a:alpha val="45882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816593" cy="165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1564075" y="-3491245"/>
            <a:ext cx="8144904" cy="5884693"/>
          </a:xfrm>
          <a:custGeom>
            <a:avLst/>
            <a:gdLst/>
            <a:ahLst/>
            <a:cxnLst/>
            <a:rect r="r" b="b" t="t" l="l"/>
            <a:pathLst>
              <a:path h="5884693" w="8144904">
                <a:moveTo>
                  <a:pt x="0" y="0"/>
                </a:moveTo>
                <a:lnTo>
                  <a:pt x="8144904" y="0"/>
                </a:lnTo>
                <a:lnTo>
                  <a:pt x="8144904" y="5884693"/>
                </a:lnTo>
                <a:lnTo>
                  <a:pt x="0" y="58846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42015" y="3279225"/>
            <a:ext cx="7919304" cy="5979075"/>
          </a:xfrm>
          <a:custGeom>
            <a:avLst/>
            <a:gdLst/>
            <a:ahLst/>
            <a:cxnLst/>
            <a:rect r="r" b="b" t="t" l="l"/>
            <a:pathLst>
              <a:path h="5979075" w="7919304">
                <a:moveTo>
                  <a:pt x="0" y="0"/>
                </a:moveTo>
                <a:lnTo>
                  <a:pt x="7919305" y="0"/>
                </a:lnTo>
                <a:lnTo>
                  <a:pt x="7919305" y="5979075"/>
                </a:lnTo>
                <a:lnTo>
                  <a:pt x="0" y="59790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674436" y="3164750"/>
            <a:ext cx="7857870" cy="5991626"/>
          </a:xfrm>
          <a:custGeom>
            <a:avLst/>
            <a:gdLst/>
            <a:ahLst/>
            <a:cxnLst/>
            <a:rect r="r" b="b" t="t" l="l"/>
            <a:pathLst>
              <a:path h="5991626" w="7857870">
                <a:moveTo>
                  <a:pt x="0" y="0"/>
                </a:moveTo>
                <a:lnTo>
                  <a:pt x="7857870" y="0"/>
                </a:lnTo>
                <a:lnTo>
                  <a:pt x="7857870" y="5991626"/>
                </a:lnTo>
                <a:lnTo>
                  <a:pt x="0" y="59916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187225" y="1021132"/>
            <a:ext cx="11913549" cy="2601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64"/>
              </a:lnSpc>
            </a:pPr>
            <a:r>
              <a:rPr lang="en-US" sz="7546">
                <a:solidFill>
                  <a:srgbClr val="1A5666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Visualization Highlights</a:t>
            </a:r>
          </a:p>
          <a:p>
            <a:pPr algn="ctr">
              <a:lnSpc>
                <a:spcPts val="10564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3373792" y="2598066"/>
            <a:ext cx="4842107" cy="2306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19"/>
              </a:lnSpc>
            </a:pPr>
            <a:r>
              <a:rPr lang="en-US" sz="3299" spc="-16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Pixel Value Distribution</a:t>
            </a:r>
          </a:p>
          <a:p>
            <a:pPr algn="just">
              <a:lnSpc>
                <a:spcPts val="4619"/>
              </a:lnSpc>
            </a:pPr>
          </a:p>
          <a:p>
            <a:pPr algn="just">
              <a:lnSpc>
                <a:spcPts val="4619"/>
              </a:lnSpc>
            </a:pPr>
          </a:p>
          <a:p>
            <a:pPr algn="just">
              <a:lnSpc>
                <a:spcPts val="46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1564075" y="2598066"/>
            <a:ext cx="4842107" cy="1144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19"/>
              </a:lnSpc>
            </a:pPr>
            <a:r>
              <a:rPr lang="en-US" sz="3299" spc="-16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Explained Variance</a:t>
            </a:r>
          </a:p>
          <a:p>
            <a:pPr algn="just">
              <a:lnSpc>
                <a:spcPts val="461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60106" y="3164750"/>
            <a:ext cx="20069085" cy="14924101"/>
          </a:xfrm>
          <a:custGeom>
            <a:avLst/>
            <a:gdLst/>
            <a:ahLst/>
            <a:cxnLst/>
            <a:rect r="r" b="b" t="t" l="l"/>
            <a:pathLst>
              <a:path h="14924101" w="20069085">
                <a:moveTo>
                  <a:pt x="0" y="0"/>
                </a:moveTo>
                <a:lnTo>
                  <a:pt x="20069085" y="0"/>
                </a:lnTo>
                <a:lnTo>
                  <a:pt x="20069085" y="14924101"/>
                </a:lnTo>
                <a:lnTo>
                  <a:pt x="0" y="149241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40270" y="2393448"/>
            <a:ext cx="16642100" cy="7323002"/>
            <a:chOff x="0" y="0"/>
            <a:chExt cx="4383104" cy="192869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383105" cy="1928692"/>
            </a:xfrm>
            <a:custGeom>
              <a:avLst/>
              <a:gdLst/>
              <a:ahLst/>
              <a:cxnLst/>
              <a:rect r="r" b="b" t="t" l="l"/>
              <a:pathLst>
                <a:path h="1928692" w="4383105">
                  <a:moveTo>
                    <a:pt x="23725" y="0"/>
                  </a:moveTo>
                  <a:lnTo>
                    <a:pt x="4359379" y="0"/>
                  </a:lnTo>
                  <a:cubicBezTo>
                    <a:pt x="4372482" y="0"/>
                    <a:pt x="4383105" y="10622"/>
                    <a:pt x="4383105" y="23725"/>
                  </a:cubicBezTo>
                  <a:lnTo>
                    <a:pt x="4383105" y="1904967"/>
                  </a:lnTo>
                  <a:cubicBezTo>
                    <a:pt x="4383105" y="1918070"/>
                    <a:pt x="4372482" y="1928692"/>
                    <a:pt x="4359379" y="1928692"/>
                  </a:cubicBezTo>
                  <a:lnTo>
                    <a:pt x="23725" y="1928692"/>
                  </a:lnTo>
                  <a:cubicBezTo>
                    <a:pt x="10622" y="1928692"/>
                    <a:pt x="0" y="1918070"/>
                    <a:pt x="0" y="1904967"/>
                  </a:cubicBezTo>
                  <a:lnTo>
                    <a:pt x="0" y="23725"/>
                  </a:lnTo>
                  <a:cubicBezTo>
                    <a:pt x="0" y="10622"/>
                    <a:pt x="10622" y="0"/>
                    <a:pt x="2372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8FBFF">
                    <a:alpha val="58000"/>
                  </a:srgbClr>
                </a:gs>
                <a:gs pos="100000">
                  <a:srgbClr val="3F9FAF">
                    <a:alpha val="58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383104" cy="19667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9802991"/>
            <a:ext cx="18288000" cy="484009"/>
            <a:chOff x="0" y="0"/>
            <a:chExt cx="4816593" cy="12747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127476"/>
            </a:xfrm>
            <a:custGeom>
              <a:avLst/>
              <a:gdLst/>
              <a:ahLst/>
              <a:cxnLst/>
              <a:rect r="r" b="b" t="t" l="l"/>
              <a:pathLst>
                <a:path h="12747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7476"/>
                  </a:lnTo>
                  <a:lnTo>
                    <a:pt x="0" y="127476"/>
                  </a:lnTo>
                  <a:close/>
                </a:path>
              </a:pathLst>
            </a:custGeom>
            <a:solidFill>
              <a:srgbClr val="FFFFFF">
                <a:alpha val="45882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816593" cy="165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1564075" y="-3491245"/>
            <a:ext cx="8144904" cy="5884693"/>
          </a:xfrm>
          <a:custGeom>
            <a:avLst/>
            <a:gdLst/>
            <a:ahLst/>
            <a:cxnLst/>
            <a:rect r="r" b="b" t="t" l="l"/>
            <a:pathLst>
              <a:path h="5884693" w="8144904">
                <a:moveTo>
                  <a:pt x="0" y="0"/>
                </a:moveTo>
                <a:lnTo>
                  <a:pt x="8144904" y="0"/>
                </a:lnTo>
                <a:lnTo>
                  <a:pt x="8144904" y="5884693"/>
                </a:lnTo>
                <a:lnTo>
                  <a:pt x="0" y="58846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402632" y="3083774"/>
            <a:ext cx="6856668" cy="6325276"/>
          </a:xfrm>
          <a:custGeom>
            <a:avLst/>
            <a:gdLst/>
            <a:ahLst/>
            <a:cxnLst/>
            <a:rect r="r" b="b" t="t" l="l"/>
            <a:pathLst>
              <a:path h="6325276" w="6856668">
                <a:moveTo>
                  <a:pt x="0" y="0"/>
                </a:moveTo>
                <a:lnTo>
                  <a:pt x="6856668" y="0"/>
                </a:lnTo>
                <a:lnTo>
                  <a:pt x="6856668" y="6325276"/>
                </a:lnTo>
                <a:lnTo>
                  <a:pt x="0" y="63252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95763" y="3164750"/>
            <a:ext cx="7781059" cy="6244300"/>
          </a:xfrm>
          <a:custGeom>
            <a:avLst/>
            <a:gdLst/>
            <a:ahLst/>
            <a:cxnLst/>
            <a:rect r="r" b="b" t="t" l="l"/>
            <a:pathLst>
              <a:path h="6244300" w="7781059">
                <a:moveTo>
                  <a:pt x="0" y="0"/>
                </a:moveTo>
                <a:lnTo>
                  <a:pt x="7781060" y="0"/>
                </a:lnTo>
                <a:lnTo>
                  <a:pt x="7781060" y="6244300"/>
                </a:lnTo>
                <a:lnTo>
                  <a:pt x="0" y="62443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187225" y="1021132"/>
            <a:ext cx="11913549" cy="2601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64"/>
              </a:lnSpc>
            </a:pPr>
            <a:r>
              <a:rPr lang="en-US" sz="7546">
                <a:solidFill>
                  <a:srgbClr val="1A5666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Visualization Highlights</a:t>
            </a:r>
          </a:p>
          <a:p>
            <a:pPr algn="ctr">
              <a:lnSpc>
                <a:spcPts val="10564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632602" y="2477984"/>
            <a:ext cx="4842107" cy="1144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19"/>
              </a:lnSpc>
            </a:pPr>
            <a:r>
              <a:rPr lang="en-US" sz="3299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PCA 2D/3D Clusters:</a:t>
            </a:r>
          </a:p>
          <a:p>
            <a:pPr algn="just">
              <a:lnSpc>
                <a:spcPts val="461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DAGoG35GJRQ</dc:identifier>
  <dcterms:modified xsi:type="dcterms:W3CDTF">2011-08-01T06:04:30Z</dcterms:modified>
  <cp:revision>1</cp:revision>
  <dc:title>Fashion MNIST Clustering</dc:title>
</cp:coreProperties>
</file>